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58" r:id="rId4"/>
    <p:sldId id="259" r:id="rId5"/>
    <p:sldId id="260" r:id="rId6"/>
    <p:sldId id="261" r:id="rId7"/>
    <p:sldId id="262" r:id="rId8"/>
    <p:sldId id="263" r:id="rId9"/>
    <p:sldId id="264" r:id="rId10"/>
    <p:sldId id="272" r:id="rId11"/>
    <p:sldId id="265" r:id="rId12"/>
    <p:sldId id="266" r:id="rId13"/>
    <p:sldId id="267" r:id="rId14"/>
    <p:sldId id="268" r:id="rId15"/>
    <p:sldId id="269" r:id="rId16"/>
    <p:sldId id="270"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ecky Gochanour" initials="BG" lastIdx="1" clrIdx="1">
    <p:extLst>
      <p:ext uri="{19B8F6BF-5375-455C-9EA6-DF929625EA0E}">
        <p15:presenceInfo xmlns:p15="http://schemas.microsoft.com/office/powerpoint/2012/main" userId="S::rgochanour@smp.org::afafe086-c5d7-459e-82a8-30ca103da5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5918" autoAdjust="0"/>
  </p:normalViewPr>
  <p:slideViewPr>
    <p:cSldViewPr>
      <p:cViewPr>
        <p:scale>
          <a:sx n="68" d="100"/>
          <a:sy n="68" d="100"/>
        </p:scale>
        <p:origin x="675" y="27"/>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411404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Anna Fedorova_it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dirty="0">
                <a:solidFill>
                  <a:schemeClr val="bg1">
                    <a:lumMod val="65000"/>
                  </a:schemeClr>
                </a:solidFill>
              </a:rPr>
              <a:t>Notes: </a:t>
            </a:r>
            <a:r>
              <a:rPr lang="en-US" sz="1200" i="0" dirty="0">
                <a:solidFill>
                  <a:schemeClr val="bg1">
                    <a:lumMod val="65000"/>
                  </a:schemeClr>
                </a:solidFill>
              </a:rPr>
              <a:t>Priests undergo extensive education and formation before being ordained. Candidates are usually admitted to a seminary. The program of study usually requires about five years of education beyond the college level. Education for the priesthood is not only intellectual. Formation in human growth, spiritual life, and pastoral practice is equally important.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wideonet/Shutterstock.com</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984029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wideonet/Shutterstock.com</a:t>
            </a:r>
            <a:endParaRPr lang="en-US" b="1"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i="0" dirty="0"/>
              <a:t>© Ciro Orabona Creative / Shutterstock.com</a:t>
            </a:r>
            <a:endParaRPr lang="en-US" i="0" dirty="0"/>
          </a:p>
          <a:p>
            <a:endParaRPr lang="en-US" i="1" dirty="0"/>
          </a:p>
          <a:p>
            <a:r>
              <a:rPr lang="en-US" i="1" dirty="0"/>
              <a:t>Notes:</a:t>
            </a:r>
            <a:r>
              <a:rPr lang="en-US" dirty="0"/>
              <a:t> There are two types of deacons: transitional deacons, who intend to be ordained to the priesthood in the future; and permanent deacons, who intend to remain lifelong deacons. Permanent deacons may be married or single. Deacons intending to be priests in the future, and deacons who are single, make a promise of celibacy at ordination. If a deacon is married, he promises not to remarry if his spouse should pass away.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985593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All graces require cooperation and continual conversion of the one who receives them. Grace is a relationship. The closer the bishop, the priest, and the deacon come to God, the more faithfully they will live out their commitment to serve God’s people. </a:t>
            </a: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3168462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Zvonimir Atletic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Introduce the focus of unit 5—the Sacraments at the Service of Communion. This chapter focuses on the Sacrament of Holy Orders.</a:t>
            </a: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Jaromir Chalabala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Explain that each chapter in unit 5 covers one of the two Sacraments at the Service of Communion.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Just dance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Bishops and priests are called to serve and lead by teaching the Word of God, offering divine worship in the liturgy, and by governing the Church as representatives of Christ. Deacons are also ordained for service in the Church through the Sacrament of Holy Orders, but they do not participate in the ministerial priesthood.</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Zvonimir Atletic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 the Book of Exodus, God chose the entire nation of Israel to be a holy and priestly people of his own. God then chose one of the Twelve Tribes of Israel, the tribe of Levi, to be priests and to carry out liturgical sacrifice and worship. The Church sees the priesthood of the Old Covenant as a prefiguring of the ordained ministry that Jesus Christ himself established.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Zvonimir Atletic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We see the institution of the Church in Scripture accounts such as the naming of Peter as the rock upon which the Church would be built (see Matthew 16:18), the choosing of the Twelve Apostles (see Mark 3:14</a:t>
            </a:r>
            <a:r>
              <a:rPr lang="en-US" sz="1200" b="0" i="0" u="none" strike="noStrike" kern="1200" baseline="0" dirty="0">
                <a:solidFill>
                  <a:schemeClr val="tx1"/>
                </a:solidFill>
                <a:latin typeface="+mn-lt"/>
                <a:ea typeface="+mn-ea"/>
                <a:cs typeface="+mn-cs"/>
              </a:rPr>
              <a:t>–</a:t>
            </a:r>
            <a:r>
              <a:rPr lang="en-US" sz="1200" i="0" dirty="0">
                <a:solidFill>
                  <a:schemeClr val="bg1">
                    <a:lumMod val="65000"/>
                  </a:schemeClr>
                </a:solidFill>
              </a:rPr>
              <a:t>19, Luke 6:12</a:t>
            </a:r>
            <a:r>
              <a:rPr lang="en-US" sz="1200" b="0" i="0" u="none" strike="noStrike" kern="1200" baseline="0" dirty="0">
                <a:solidFill>
                  <a:schemeClr val="tx1"/>
                </a:solidFill>
                <a:latin typeface="+mn-lt"/>
                <a:ea typeface="+mn-ea"/>
                <a:cs typeface="+mn-cs"/>
              </a:rPr>
              <a:t>–</a:t>
            </a:r>
            <a:r>
              <a:rPr lang="en-US" sz="1200" i="0" dirty="0">
                <a:solidFill>
                  <a:schemeClr val="bg1">
                    <a:lumMod val="65000"/>
                  </a:schemeClr>
                </a:solidFill>
              </a:rPr>
              <a:t>16), and the command to make disciples by going out and baptizing and teaching (see Matthew 28:19</a:t>
            </a:r>
            <a:r>
              <a:rPr lang="en-US" sz="1200" b="0" i="0" u="none" strike="noStrike" kern="1200" baseline="0" dirty="0">
                <a:solidFill>
                  <a:schemeClr val="tx1"/>
                </a:solidFill>
                <a:latin typeface="+mn-lt"/>
                <a:ea typeface="+mn-ea"/>
                <a:cs typeface="+mn-cs"/>
              </a:rPr>
              <a:t>–</a:t>
            </a:r>
            <a:r>
              <a:rPr lang="en-US" sz="1200" i="0" dirty="0">
                <a:solidFill>
                  <a:schemeClr val="bg1">
                    <a:lumMod val="65000"/>
                  </a:schemeClr>
                </a:solidFill>
              </a:rPr>
              <a:t>20).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yoeml/Shutterstock.com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uniqueness of the ministerial priesthood lies in its call and commitment to serve the entire Church and to help all Christians live a life of grace in union with Jesus. The ministerial priesthood is different in its essence from the common priesthood of all the baptized. It doesn’t mean they have </a:t>
            </a:r>
            <a:r>
              <a:rPr lang="en-US" sz="1200" i="1" dirty="0">
                <a:solidFill>
                  <a:schemeClr val="bg1">
                    <a:lumMod val="65000"/>
                  </a:schemeClr>
                </a:solidFill>
              </a:rPr>
              <a:t>more</a:t>
            </a:r>
            <a:r>
              <a:rPr lang="en-US" sz="1200" i="0" dirty="0">
                <a:solidFill>
                  <a:schemeClr val="bg1">
                    <a:lumMod val="65000"/>
                  </a:schemeClr>
                </a:solidFill>
              </a:rPr>
              <a:t> priesthood; they have a </a:t>
            </a:r>
            <a:r>
              <a:rPr lang="en-US" sz="1200" i="1" dirty="0">
                <a:solidFill>
                  <a:schemeClr val="bg1">
                    <a:lumMod val="65000"/>
                  </a:schemeClr>
                </a:solidFill>
              </a:rPr>
              <a:t>different</a:t>
            </a:r>
            <a:r>
              <a:rPr lang="en-US" sz="1200" i="0" dirty="0">
                <a:solidFill>
                  <a:schemeClr val="bg1">
                    <a:lumMod val="65000"/>
                  </a:schemeClr>
                </a:solidFill>
              </a:rPr>
              <a:t> priesthood.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wideonet/Shutterstock.com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An ordained minister, especially a bishop or priest, is head, teacher, and good shepherd for his people. This does not mean the bishop, priest, or deacon is perfect as Christ is perfect. But because of their leadership roles, bishops, priests, and deacons can greatly help the Church and the spread of the Gospel. It is important to note that the sins and imperfections of the minister do not impede sacramental grace. In other words, the sacrament is still valid and imparts God’s grace even if the priest administering the sacrament is not in a state of grace.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The Sacrament </a:t>
            </a:r>
            <a:br>
              <a:rPr lang="en-US" dirty="0"/>
            </a:br>
            <a:r>
              <a:rPr lang="en-US" dirty="0"/>
              <a:t>of Holy Orders</a:t>
            </a:r>
          </a:p>
        </p:txBody>
      </p:sp>
      <p:sp>
        <p:nvSpPr>
          <p:cNvPr id="3" name="Subtitle 2"/>
          <p:cNvSpPr txBox="1">
            <a:spLocks/>
          </p:cNvSpPr>
          <p:nvPr/>
        </p:nvSpPr>
        <p:spPr>
          <a:xfrm>
            <a:off x="-30866" y="4011612"/>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5, Chapter 11</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TX006855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20302"/>
            <a:ext cx="8229600" cy="533400"/>
          </a:xfrm>
        </p:spPr>
        <p:txBody>
          <a:bodyPr/>
          <a:lstStyle/>
          <a:p>
            <a:r>
              <a:rPr lang="en-US" dirty="0"/>
              <a:t>The Degrees of Ordination</a:t>
            </a:r>
          </a:p>
        </p:txBody>
      </p:sp>
      <p:sp>
        <p:nvSpPr>
          <p:cNvPr id="3" name="Content Placeholder 2"/>
          <p:cNvSpPr>
            <a:spLocks noGrp="1"/>
          </p:cNvSpPr>
          <p:nvPr>
            <p:ph idx="1"/>
          </p:nvPr>
        </p:nvSpPr>
        <p:spPr>
          <a:xfrm>
            <a:off x="685800" y="1364212"/>
            <a:ext cx="8458200" cy="625679"/>
          </a:xfrm>
        </p:spPr>
        <p:txBody>
          <a:bodyPr>
            <a:noAutofit/>
          </a:bodyPr>
          <a:lstStyle/>
          <a:p>
            <a:pPr marL="0" indent="0">
              <a:lnSpc>
                <a:spcPct val="114000"/>
              </a:lnSpc>
              <a:spcBef>
                <a:spcPts val="0"/>
              </a:spcBef>
              <a:buNone/>
            </a:pPr>
            <a:r>
              <a:rPr lang="en-US" sz="2200" dirty="0"/>
              <a:t>The ordained ministry consists of three degrees, or orders: </a:t>
            </a:r>
          </a:p>
        </p:txBody>
      </p:sp>
      <p:pic>
        <p:nvPicPr>
          <p:cNvPr id="5" name="Picture 4" descr="A picture containing drawing&#10;&#10;Description automatically generated">
            <a:extLst>
              <a:ext uri="{FF2B5EF4-FFF2-40B4-BE49-F238E27FC236}">
                <a16:creationId xmlns:a16="http://schemas.microsoft.com/office/drawing/2014/main" id="{1138B011-B15C-4531-AB7B-15DE7EEC3A84}"/>
              </a:ext>
            </a:extLst>
          </p:cNvPr>
          <p:cNvPicPr>
            <a:picLocks noChangeAspect="1"/>
          </p:cNvPicPr>
          <p:nvPr/>
        </p:nvPicPr>
        <p:blipFill rotWithShape="1">
          <a:blip r:embed="rId3">
            <a:extLst>
              <a:ext uri="{28A0092B-C50C-407E-A947-70E740481C1C}">
                <a14:useLocalDpi xmlns:a14="http://schemas.microsoft.com/office/drawing/2010/main" val="0"/>
              </a:ext>
            </a:extLst>
          </a:blip>
          <a:srcRect l="10901"/>
          <a:stretch/>
        </p:blipFill>
        <p:spPr>
          <a:xfrm>
            <a:off x="1333707" y="2718816"/>
            <a:ext cx="1868424" cy="3681984"/>
          </a:xfrm>
          <a:prstGeom prst="rect">
            <a:avLst/>
          </a:prstGeom>
        </p:spPr>
      </p:pic>
      <p:pic>
        <p:nvPicPr>
          <p:cNvPr id="7" name="Picture 6" descr="A picture containing clothing, shirt, dress, suit&#10;&#10;Description automatically generated">
            <a:extLst>
              <a:ext uri="{FF2B5EF4-FFF2-40B4-BE49-F238E27FC236}">
                <a16:creationId xmlns:a16="http://schemas.microsoft.com/office/drawing/2014/main" id="{BE9EFF3E-0397-41D9-B62D-7644E21E66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9109" y="2706624"/>
            <a:ext cx="1950720" cy="3669792"/>
          </a:xfrm>
          <a:prstGeom prst="rect">
            <a:avLst/>
          </a:prstGeom>
        </p:spPr>
      </p:pic>
      <p:pic>
        <p:nvPicPr>
          <p:cNvPr id="9" name="Picture 8" descr="Diagram&#10;&#10;Description automatically generated">
            <a:extLst>
              <a:ext uri="{FF2B5EF4-FFF2-40B4-BE49-F238E27FC236}">
                <a16:creationId xmlns:a16="http://schemas.microsoft.com/office/drawing/2014/main" id="{70728E52-B905-41BA-96FB-12069A4EB0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6807" y="2706624"/>
            <a:ext cx="2218944" cy="3645408"/>
          </a:xfrm>
          <a:prstGeom prst="rect">
            <a:avLst/>
          </a:prstGeom>
        </p:spPr>
      </p:pic>
      <p:sp>
        <p:nvSpPr>
          <p:cNvPr id="8" name="Content Placeholder 2">
            <a:extLst>
              <a:ext uri="{FF2B5EF4-FFF2-40B4-BE49-F238E27FC236}">
                <a16:creationId xmlns:a16="http://schemas.microsoft.com/office/drawing/2014/main" id="{D444D772-D52E-479A-99EF-120190957BF8}"/>
              </a:ext>
            </a:extLst>
          </p:cNvPr>
          <p:cNvSpPr txBox="1">
            <a:spLocks/>
          </p:cNvSpPr>
          <p:nvPr/>
        </p:nvSpPr>
        <p:spPr>
          <a:xfrm>
            <a:off x="736927" y="1997908"/>
            <a:ext cx="2870533" cy="11371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4163" indent="-284163">
              <a:lnSpc>
                <a:spcPct val="114000"/>
              </a:lnSpc>
              <a:spcBef>
                <a:spcPts val="0"/>
              </a:spcBef>
              <a:buFont typeface="+mj-lt"/>
              <a:buAutoNum type="arabicPeriod"/>
            </a:pPr>
            <a:r>
              <a:rPr lang="en-US" sz="1800" dirty="0"/>
              <a:t>the order of bishop </a:t>
            </a:r>
            <a:br>
              <a:rPr lang="en-US" sz="1800" dirty="0"/>
            </a:br>
            <a:r>
              <a:rPr lang="en-US" sz="1800" dirty="0"/>
              <a:t>(the episcopate)</a:t>
            </a:r>
          </a:p>
        </p:txBody>
      </p:sp>
      <p:sp>
        <p:nvSpPr>
          <p:cNvPr id="11" name="Content Placeholder 2">
            <a:extLst>
              <a:ext uri="{FF2B5EF4-FFF2-40B4-BE49-F238E27FC236}">
                <a16:creationId xmlns:a16="http://schemas.microsoft.com/office/drawing/2014/main" id="{3857F1FF-AB3D-4576-BD47-7B3D3A6F4933}"/>
              </a:ext>
            </a:extLst>
          </p:cNvPr>
          <p:cNvSpPr txBox="1">
            <a:spLocks/>
          </p:cNvSpPr>
          <p:nvPr/>
        </p:nvSpPr>
        <p:spPr>
          <a:xfrm>
            <a:off x="3439324" y="2002620"/>
            <a:ext cx="2609929" cy="12379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4163" indent="-284163">
              <a:lnSpc>
                <a:spcPct val="114000"/>
              </a:lnSpc>
              <a:spcBef>
                <a:spcPts val="0"/>
              </a:spcBef>
              <a:buFont typeface="+mj-lt"/>
              <a:buAutoNum type="arabicPeriod" startAt="2"/>
            </a:pPr>
            <a:r>
              <a:rPr lang="en-US" sz="1800" dirty="0"/>
              <a:t>the order of priest (the presbyterate)</a:t>
            </a:r>
          </a:p>
        </p:txBody>
      </p:sp>
      <p:sp>
        <p:nvSpPr>
          <p:cNvPr id="12" name="Content Placeholder 2">
            <a:extLst>
              <a:ext uri="{FF2B5EF4-FFF2-40B4-BE49-F238E27FC236}">
                <a16:creationId xmlns:a16="http://schemas.microsoft.com/office/drawing/2014/main" id="{A2D449B6-AB62-4268-B75B-B8BC4A0447CC}"/>
              </a:ext>
            </a:extLst>
          </p:cNvPr>
          <p:cNvSpPr txBox="1">
            <a:spLocks/>
          </p:cNvSpPr>
          <p:nvPr/>
        </p:nvSpPr>
        <p:spPr>
          <a:xfrm>
            <a:off x="6132575" y="2003876"/>
            <a:ext cx="2851903" cy="14298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4163" indent="-284163">
              <a:lnSpc>
                <a:spcPct val="114000"/>
              </a:lnSpc>
              <a:spcBef>
                <a:spcPts val="0"/>
              </a:spcBef>
              <a:buFont typeface="+mj-lt"/>
              <a:buAutoNum type="arabicPeriod" startAt="3"/>
            </a:pPr>
            <a:r>
              <a:rPr lang="en-US" sz="1800" dirty="0"/>
              <a:t>the order of deacon (the diaconate)</a:t>
            </a:r>
          </a:p>
          <a:p>
            <a:pPr marL="0" indent="0">
              <a:lnSpc>
                <a:spcPct val="114000"/>
              </a:lnSpc>
              <a:spcBef>
                <a:spcPts val="0"/>
              </a:spcBef>
              <a:buFont typeface="Arial" pitchFamily="34" charset="0"/>
              <a:buNone/>
            </a:pPr>
            <a:endParaRPr lang="en-US" sz="1800" dirty="0"/>
          </a:p>
        </p:txBody>
      </p:sp>
    </p:spTree>
    <p:extLst>
      <p:ext uri="{BB962C8B-B14F-4D97-AF65-F5344CB8AC3E}">
        <p14:creationId xmlns:p14="http://schemas.microsoft.com/office/powerpoint/2010/main" val="356270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9568"/>
            <a:ext cx="8229600" cy="533400"/>
          </a:xfrm>
        </p:spPr>
        <p:txBody>
          <a:bodyPr>
            <a:normAutofit/>
          </a:bodyPr>
          <a:lstStyle/>
          <a:p>
            <a:r>
              <a:rPr lang="en-US" sz="2000" dirty="0"/>
              <a:t>The Degrees of Ordination (continued)</a:t>
            </a:r>
          </a:p>
        </p:txBody>
      </p:sp>
      <p:sp>
        <p:nvSpPr>
          <p:cNvPr id="3" name="Content Placeholder 2"/>
          <p:cNvSpPr>
            <a:spLocks noGrp="1"/>
          </p:cNvSpPr>
          <p:nvPr>
            <p:ph idx="1"/>
          </p:nvPr>
        </p:nvSpPr>
        <p:spPr>
          <a:xfrm>
            <a:off x="945930" y="1676400"/>
            <a:ext cx="7512269" cy="4373563"/>
          </a:xfrm>
        </p:spPr>
        <p:txBody>
          <a:bodyPr>
            <a:noAutofit/>
          </a:bodyPr>
          <a:lstStyle/>
          <a:p>
            <a:pPr marL="0" indent="0">
              <a:lnSpc>
                <a:spcPct val="114000"/>
              </a:lnSpc>
              <a:spcBef>
                <a:spcPts val="0"/>
              </a:spcBef>
              <a:spcAft>
                <a:spcPts val="200"/>
              </a:spcAft>
              <a:buNone/>
            </a:pPr>
            <a:r>
              <a:rPr lang="en-US" dirty="0"/>
              <a:t>Each degree of ordination has its particular rite. However, they do have certain elements in common:</a:t>
            </a:r>
          </a:p>
          <a:p>
            <a:pPr marL="231775" indent="-231775">
              <a:lnSpc>
                <a:spcPct val="114000"/>
              </a:lnSpc>
              <a:spcBef>
                <a:spcPts val="0"/>
              </a:spcBef>
            </a:pPr>
            <a:r>
              <a:rPr lang="en-US" dirty="0"/>
              <a:t>Bishops confer the Sacrament of Holy Orders </a:t>
            </a:r>
            <a:br>
              <a:rPr lang="en-US" dirty="0"/>
            </a:br>
            <a:r>
              <a:rPr lang="en-US" dirty="0"/>
              <a:t>in all three degrees.</a:t>
            </a:r>
          </a:p>
          <a:p>
            <a:pPr marL="231775" indent="-231775">
              <a:lnSpc>
                <a:spcPct val="114000"/>
              </a:lnSpc>
              <a:spcBef>
                <a:spcPts val="0"/>
              </a:spcBef>
            </a:pPr>
            <a:r>
              <a:rPr lang="en-US" dirty="0"/>
              <a:t>The essential elements of the Sacrament of Holy Orders are the laying on of hands and the speaking of the Prayer of Consecration. </a:t>
            </a:r>
          </a:p>
          <a:p>
            <a:pPr marL="231775" indent="-231775">
              <a:lnSpc>
                <a:spcPct val="114000"/>
              </a:lnSpc>
              <a:spcBef>
                <a:spcPts val="0"/>
              </a:spcBef>
            </a:pPr>
            <a:r>
              <a:rPr lang="en-US" dirty="0"/>
              <a:t>The Sacrament of Holy Orders imprints an indelible spiritual character.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0600"/>
            <a:ext cx="8229600" cy="533400"/>
          </a:xfrm>
        </p:spPr>
        <p:txBody>
          <a:bodyPr>
            <a:normAutofit/>
          </a:bodyPr>
          <a:lstStyle/>
          <a:p>
            <a:r>
              <a:rPr lang="en-US" dirty="0"/>
              <a:t>Requirements for Ordination</a:t>
            </a:r>
          </a:p>
        </p:txBody>
      </p:sp>
      <p:sp>
        <p:nvSpPr>
          <p:cNvPr id="3" name="Content Placeholder 2"/>
          <p:cNvSpPr>
            <a:spLocks noGrp="1"/>
          </p:cNvSpPr>
          <p:nvPr>
            <p:ph idx="1"/>
          </p:nvPr>
        </p:nvSpPr>
        <p:spPr>
          <a:xfrm>
            <a:off x="1066800" y="1524000"/>
            <a:ext cx="7772400" cy="4419600"/>
          </a:xfrm>
        </p:spPr>
        <p:txBody>
          <a:bodyPr>
            <a:noAutofit/>
          </a:bodyPr>
          <a:lstStyle/>
          <a:p>
            <a:pPr marL="231775" indent="-231775">
              <a:lnSpc>
                <a:spcPct val="114000"/>
              </a:lnSpc>
              <a:spcBef>
                <a:spcPts val="0"/>
              </a:spcBef>
            </a:pPr>
            <a:r>
              <a:rPr lang="en-US" dirty="0"/>
              <a:t>The Church ordains only baptized men who have been recognized as suitable for the ministry.</a:t>
            </a:r>
          </a:p>
          <a:p>
            <a:pPr marL="231775" indent="-231775">
              <a:lnSpc>
                <a:spcPct val="114000"/>
              </a:lnSpc>
              <a:spcBef>
                <a:spcPts val="0"/>
              </a:spcBef>
            </a:pPr>
            <a:r>
              <a:rPr lang="en-US" dirty="0"/>
              <a:t>Other requirements include:</a:t>
            </a:r>
          </a:p>
          <a:p>
            <a:pPr marL="514350" lvl="1" indent="-282575">
              <a:lnSpc>
                <a:spcPct val="114000"/>
              </a:lnSpc>
              <a:spcBef>
                <a:spcPts val="0"/>
              </a:spcBef>
              <a:buSzPct val="80000"/>
              <a:buFont typeface="Courier New" panose="02070309020205020404" pitchFamily="49" charset="0"/>
              <a:buChar char="o"/>
            </a:pPr>
            <a:r>
              <a:rPr lang="en-US" dirty="0"/>
              <a:t>celibacy</a:t>
            </a:r>
          </a:p>
          <a:p>
            <a:pPr marL="514350" lvl="1" indent="-282575">
              <a:lnSpc>
                <a:spcPct val="114000"/>
              </a:lnSpc>
              <a:spcBef>
                <a:spcPts val="0"/>
              </a:spcBef>
              <a:buSzPct val="80000"/>
              <a:buFont typeface="Courier New" panose="02070309020205020404" pitchFamily="49" charset="0"/>
              <a:buChar char="o"/>
            </a:pPr>
            <a:r>
              <a:rPr lang="en-US" dirty="0"/>
              <a:t>adequate education </a:t>
            </a:r>
            <a:br>
              <a:rPr lang="en-US" dirty="0"/>
            </a:br>
            <a:r>
              <a:rPr lang="en-US" dirty="0"/>
              <a:t>and formation</a:t>
            </a:r>
          </a:p>
          <a:p>
            <a:pPr marL="514350" lvl="1" indent="-282575">
              <a:lnSpc>
                <a:spcPct val="114000"/>
              </a:lnSpc>
              <a:spcBef>
                <a:spcPts val="0"/>
              </a:spcBef>
              <a:buSzPct val="80000"/>
              <a:buFont typeface="Courier New" panose="02070309020205020404" pitchFamily="49" charset="0"/>
              <a:buChar char="o"/>
            </a:pPr>
            <a:r>
              <a:rPr lang="en-US" dirty="0"/>
              <a:t>good mental health</a:t>
            </a:r>
          </a:p>
          <a:p>
            <a:pPr marL="514350" lvl="1" indent="-282575">
              <a:lnSpc>
                <a:spcPct val="114000"/>
              </a:lnSpc>
              <a:spcBef>
                <a:spcPts val="0"/>
              </a:spcBef>
              <a:buSzPct val="80000"/>
              <a:buFont typeface="Courier New" panose="02070309020205020404" pitchFamily="49" charset="0"/>
              <a:buChar char="o"/>
            </a:pPr>
            <a:r>
              <a:rPr lang="en-US" dirty="0"/>
              <a:t>a lifelong commitment to </a:t>
            </a:r>
            <a:br>
              <a:rPr lang="en-US" dirty="0"/>
            </a:br>
            <a:r>
              <a:rPr lang="en-US" dirty="0"/>
              <a:t>personal prayer and devotion</a:t>
            </a:r>
          </a:p>
          <a:p>
            <a:pPr marL="514350" lvl="1" indent="-282575">
              <a:lnSpc>
                <a:spcPct val="114000"/>
              </a:lnSpc>
              <a:spcBef>
                <a:spcPts val="0"/>
              </a:spcBef>
              <a:buSzPct val="80000"/>
              <a:buFont typeface="Courier New" panose="02070309020205020404" pitchFamily="49" charset="0"/>
              <a:buChar char="o"/>
            </a:pPr>
            <a:r>
              <a:rPr lang="en-US" dirty="0"/>
              <a:t>a willingness to be a servant </a:t>
            </a:r>
            <a:br>
              <a:rPr lang="en-US" dirty="0"/>
            </a:br>
            <a:r>
              <a:rPr lang="en-US" dirty="0"/>
              <a:t>leader in the name of Christ</a:t>
            </a:r>
          </a:p>
        </p:txBody>
      </p:sp>
      <p:pic>
        <p:nvPicPr>
          <p:cNvPr id="5" name="Picture 4" descr="A group of people standing in front of a crowd&#10;&#10;Description automatically generated">
            <a:extLst>
              <a:ext uri="{FF2B5EF4-FFF2-40B4-BE49-F238E27FC236}">
                <a16:creationId xmlns:a16="http://schemas.microsoft.com/office/drawing/2014/main" id="{7BD809DE-FD0C-472C-BF17-4D26A39F3BB8}"/>
              </a:ext>
            </a:extLst>
          </p:cNvPr>
          <p:cNvPicPr>
            <a:picLocks noChangeAspect="1"/>
          </p:cNvPicPr>
          <p:nvPr/>
        </p:nvPicPr>
        <p:blipFill rotWithShape="1">
          <a:blip r:embed="rId3">
            <a:extLst>
              <a:ext uri="{28A0092B-C50C-407E-A947-70E740481C1C}">
                <a14:useLocalDpi xmlns:a14="http://schemas.microsoft.com/office/drawing/2010/main" val="0"/>
              </a:ext>
            </a:extLst>
          </a:blip>
          <a:srcRect l="42200" t="15217" r="-200" b="502"/>
          <a:stretch/>
        </p:blipFill>
        <p:spPr>
          <a:xfrm>
            <a:off x="5842000" y="2590800"/>
            <a:ext cx="3302000" cy="3200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D19D168-887E-4D14-9551-F77C449A8F45}"/>
              </a:ext>
            </a:extLst>
          </p:cNvPr>
          <p:cNvSpPr txBox="1"/>
          <p:nvPr/>
        </p:nvSpPr>
        <p:spPr bwMode="auto">
          <a:xfrm>
            <a:off x="3276600" y="1714500"/>
            <a:ext cx="5333999" cy="4038600"/>
          </a:xfrm>
          <a:prstGeom prst="rect">
            <a:avLst/>
          </a:prstGeom>
        </p:spPr>
        <p:txBody>
          <a:bodyPr vert="horz" lIns="91440" tIns="45720" rIns="91440" bIns="45720" rtlCol="0">
            <a:normAutofit/>
          </a:bodyPr>
          <a:lstStyle/>
          <a:p>
            <a:pPr marL="231775" indent="-231775">
              <a:lnSpc>
                <a:spcPct val="114000"/>
              </a:lnSpc>
              <a:buFont typeface="Arial" pitchFamily="34" charset="0"/>
              <a:buChar char="•"/>
            </a:pPr>
            <a:r>
              <a:rPr lang="en-US" sz="2200" dirty="0">
                <a:latin typeface="Arial" panose="020B0604020202020204" pitchFamily="34" charset="0"/>
                <a:cs typeface="Arial" panose="020B0604020202020204" pitchFamily="34" charset="0"/>
              </a:rPr>
              <a:t>When a priest is ordained a bishop, he receives the fullness of Holy Orders. </a:t>
            </a:r>
          </a:p>
          <a:p>
            <a:pPr marL="231775" indent="-231775">
              <a:lnSpc>
                <a:spcPct val="114000"/>
              </a:lnSpc>
              <a:buFont typeface="Arial" pitchFamily="34" charset="0"/>
              <a:buChar char="•"/>
            </a:pPr>
            <a:r>
              <a:rPr lang="en-US" sz="2200" dirty="0">
                <a:latin typeface="Arial" panose="020B0604020202020204" pitchFamily="34" charset="0"/>
                <a:cs typeface="Arial" panose="020B0604020202020204" pitchFamily="34" charset="0"/>
              </a:rPr>
              <a:t>Each bishop ordained is in the line of Apostolic Succession that extends back to the Apostles and to Christ himself. </a:t>
            </a:r>
          </a:p>
          <a:p>
            <a:pPr marL="231775" indent="-231775">
              <a:lnSpc>
                <a:spcPct val="114000"/>
              </a:lnSpc>
              <a:buFont typeface="Arial" pitchFamily="34" charset="0"/>
              <a:buChar char="•"/>
            </a:pPr>
            <a:r>
              <a:rPr lang="en-US" sz="2200" dirty="0">
                <a:latin typeface="Arial" panose="020B0604020202020204" pitchFamily="34" charset="0"/>
                <a:cs typeface="Arial" panose="020B0604020202020204" pitchFamily="34" charset="0"/>
              </a:rPr>
              <a:t>The gift of the Holy Spirit, first given to the Apostles, is transmitted to bishops through the Sacrament of Holy Orders. </a:t>
            </a:r>
          </a:p>
          <a:p>
            <a:pPr marL="231775" indent="-231775">
              <a:lnSpc>
                <a:spcPct val="114000"/>
              </a:lnSpc>
              <a:buFont typeface="Arial" pitchFamily="34" charset="0"/>
              <a:buChar char="•"/>
            </a:pPr>
            <a:r>
              <a:rPr lang="en-US" sz="2200" dirty="0">
                <a:latin typeface="Arial" panose="020B0604020202020204" pitchFamily="34" charset="0"/>
                <a:cs typeface="Arial" panose="020B0604020202020204" pitchFamily="34" charset="0"/>
              </a:rPr>
              <a:t>The Eucharist celebrated by the bishop has special significance.</a:t>
            </a:r>
          </a:p>
          <a:p>
            <a:pPr>
              <a:lnSpc>
                <a:spcPct val="90000"/>
              </a:lnSpc>
              <a:spcBef>
                <a:spcPct val="20000"/>
              </a:spcBef>
              <a:buFont typeface="Arial" pitchFamily="34" charset="0"/>
            </a:pPr>
            <a:endParaRPr lang="en-US" sz="2000" dirty="0">
              <a:latin typeface="Arial" panose="020B0604020202020204" pitchFamily="34" charset="0"/>
              <a:cs typeface="Arial" panose="020B0604020202020204" pitchFamily="34" charset="0"/>
            </a:endParaRPr>
          </a:p>
        </p:txBody>
      </p:sp>
      <p:sp>
        <p:nvSpPr>
          <p:cNvPr id="2" name="Title 1"/>
          <p:cNvSpPr>
            <a:spLocks noGrp="1"/>
          </p:cNvSpPr>
          <p:nvPr>
            <p:ph type="body" sz="quarter" idx="12"/>
          </p:nvPr>
        </p:nvSpPr>
        <p:spPr>
          <a:xfrm>
            <a:off x="914400" y="990600"/>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The Role of Bishop</a:t>
            </a:r>
          </a:p>
        </p:txBody>
      </p:sp>
      <p:pic>
        <p:nvPicPr>
          <p:cNvPr id="4" name="Picture 3" descr="A group of people standing in front of a building&#10;&#10;Description automatically generated">
            <a:extLst>
              <a:ext uri="{FF2B5EF4-FFF2-40B4-BE49-F238E27FC236}">
                <a16:creationId xmlns:a16="http://schemas.microsoft.com/office/drawing/2014/main" id="{04DE6EB9-9ECE-439E-B399-305605607FB4}"/>
              </a:ext>
            </a:extLst>
          </p:cNvPr>
          <p:cNvPicPr>
            <a:picLocks noChangeAspect="1"/>
          </p:cNvPicPr>
          <p:nvPr/>
        </p:nvPicPr>
        <p:blipFill rotWithShape="1">
          <a:blip r:embed="rId3">
            <a:extLst>
              <a:ext uri="{28A0092B-C50C-407E-A947-70E740481C1C}">
                <a14:useLocalDpi xmlns:a14="http://schemas.microsoft.com/office/drawing/2010/main" val="0"/>
              </a:ext>
            </a:extLst>
          </a:blip>
          <a:srcRect l="9264" r="31396"/>
          <a:stretch/>
        </p:blipFill>
        <p:spPr>
          <a:xfrm>
            <a:off x="-2627" y="1714500"/>
            <a:ext cx="3050628" cy="3429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1066800" y="1031938"/>
            <a:ext cx="8229600" cy="825246"/>
          </a:xfrm>
        </p:spPr>
        <p:txBody>
          <a:bodyPr/>
          <a:lstStyle/>
          <a:p>
            <a:r>
              <a:rPr lang="en-US" dirty="0"/>
              <a:t>The Role of the Priest</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093076" y="1793938"/>
            <a:ext cx="7593723" cy="5029200"/>
          </a:xfrm>
        </p:spPr>
        <p:txBody>
          <a:bodyPr>
            <a:noAutofit/>
          </a:bodyPr>
          <a:lstStyle/>
          <a:p>
            <a:pPr marL="231775" indent="-231775">
              <a:lnSpc>
                <a:spcPct val="114000"/>
              </a:lnSpc>
              <a:spcBef>
                <a:spcPts val="0"/>
              </a:spcBef>
            </a:pPr>
            <a:r>
              <a:rPr lang="en-US" sz="2000" dirty="0"/>
              <a:t>When a man is ordained a diocesan </a:t>
            </a:r>
            <a:br>
              <a:rPr lang="en-US" sz="2000" dirty="0"/>
            </a:br>
            <a:r>
              <a:rPr lang="en-US" sz="2000" dirty="0"/>
              <a:t>priest, he is ordained as a coworker </a:t>
            </a:r>
            <a:br>
              <a:rPr lang="en-US" sz="2000" dirty="0"/>
            </a:br>
            <a:r>
              <a:rPr lang="en-US" sz="2000" dirty="0"/>
              <a:t>of the bishop.</a:t>
            </a:r>
          </a:p>
          <a:p>
            <a:pPr marL="231775" indent="-231775">
              <a:lnSpc>
                <a:spcPct val="114000"/>
              </a:lnSpc>
              <a:spcBef>
                <a:spcPts val="0"/>
              </a:spcBef>
            </a:pPr>
            <a:r>
              <a:rPr lang="en-US" sz="2000" dirty="0"/>
              <a:t>He looks to the bishop for guidance </a:t>
            </a:r>
            <a:br>
              <a:rPr lang="en-US" sz="2000" dirty="0"/>
            </a:br>
            <a:r>
              <a:rPr lang="en-US" sz="2000" dirty="0"/>
              <a:t>in his pastoral assignments and duties.</a:t>
            </a:r>
          </a:p>
          <a:p>
            <a:pPr marL="231775" indent="-231775">
              <a:lnSpc>
                <a:spcPct val="114000"/>
              </a:lnSpc>
              <a:spcBef>
                <a:spcPts val="0"/>
              </a:spcBef>
            </a:pPr>
            <a:r>
              <a:rPr lang="en-US" sz="2000" dirty="0"/>
              <a:t>Religious order priests belong to a </a:t>
            </a:r>
            <a:br>
              <a:rPr lang="en-US" sz="2000" dirty="0"/>
            </a:br>
            <a:r>
              <a:rPr lang="en-US" sz="2000" dirty="0"/>
              <a:t>particular religious order. Though they </a:t>
            </a:r>
            <a:br>
              <a:rPr lang="en-US" sz="2000" dirty="0"/>
            </a:br>
            <a:r>
              <a:rPr lang="en-US" sz="2000" dirty="0"/>
              <a:t>respect their bishop, religious priests </a:t>
            </a:r>
            <a:br>
              <a:rPr lang="en-US" sz="2000" dirty="0"/>
            </a:br>
            <a:r>
              <a:rPr lang="en-US" sz="2000" dirty="0"/>
              <a:t>are obedient to the superior of their religious community. </a:t>
            </a:r>
          </a:p>
          <a:p>
            <a:pPr marL="231775" indent="-231775">
              <a:lnSpc>
                <a:spcPct val="114000"/>
              </a:lnSpc>
              <a:spcBef>
                <a:spcPts val="0"/>
              </a:spcBef>
            </a:pPr>
            <a:r>
              <a:rPr lang="en-US" sz="2000" dirty="0"/>
              <a:t>Priests are consecrated to preach the Gospel, to guide the People of God, and to celebrate the liturgy of the Church.</a:t>
            </a:r>
          </a:p>
        </p:txBody>
      </p:sp>
      <p:pic>
        <p:nvPicPr>
          <p:cNvPr id="5" name="Picture 4" descr="A picture containing person, wearing, sitting, holding&#10;&#10;Description automatically generated">
            <a:extLst>
              <a:ext uri="{FF2B5EF4-FFF2-40B4-BE49-F238E27FC236}">
                <a16:creationId xmlns:a16="http://schemas.microsoft.com/office/drawing/2014/main" id="{C9094C37-FF26-41C7-9785-09693454800E}"/>
              </a:ext>
            </a:extLst>
          </p:cNvPr>
          <p:cNvPicPr>
            <a:picLocks noChangeAspect="1"/>
          </p:cNvPicPr>
          <p:nvPr/>
        </p:nvPicPr>
        <p:blipFill rotWithShape="1">
          <a:blip r:embed="rId3">
            <a:extLst>
              <a:ext uri="{28A0092B-C50C-407E-A947-70E740481C1C}">
                <a14:useLocalDpi xmlns:a14="http://schemas.microsoft.com/office/drawing/2010/main" val="0"/>
              </a:ext>
            </a:extLst>
          </a:blip>
          <a:srcRect l="14275" r="19940"/>
          <a:stretch/>
        </p:blipFill>
        <p:spPr>
          <a:xfrm>
            <a:off x="6062662" y="1295400"/>
            <a:ext cx="3081338" cy="3124200"/>
          </a:xfrm>
          <a:prstGeom prst="rect">
            <a:avLst/>
          </a:prstGeom>
        </p:spPr>
      </p:pic>
    </p:spTree>
    <p:extLst>
      <p:ext uri="{BB962C8B-B14F-4D97-AF65-F5344CB8AC3E}">
        <p14:creationId xmlns:p14="http://schemas.microsoft.com/office/powerpoint/2010/main" val="368012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51186" y="1051036"/>
            <a:ext cx="8229600" cy="533400"/>
          </a:xfrm>
        </p:spPr>
        <p:txBody>
          <a:bodyPr/>
          <a:lstStyle/>
          <a:p>
            <a:r>
              <a:rPr lang="en-US" dirty="0"/>
              <a:t>The Role of the Deacon</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2438400" y="1752600"/>
            <a:ext cx="6400800" cy="4038599"/>
          </a:xfrm>
        </p:spPr>
        <p:txBody>
          <a:bodyPr>
            <a:noAutofit/>
          </a:bodyPr>
          <a:lstStyle/>
          <a:p>
            <a:pPr marL="231775" indent="-231775">
              <a:lnSpc>
                <a:spcPct val="114000"/>
              </a:lnSpc>
              <a:spcBef>
                <a:spcPts val="0"/>
              </a:spcBef>
            </a:pPr>
            <a:r>
              <a:rPr lang="en-US" sz="2200" dirty="0"/>
              <a:t>Deacons are ordained for service in the Church. </a:t>
            </a:r>
          </a:p>
          <a:p>
            <a:pPr marL="231775" indent="-231775">
              <a:lnSpc>
                <a:spcPct val="114000"/>
              </a:lnSpc>
              <a:spcBef>
                <a:spcPts val="0"/>
              </a:spcBef>
            </a:pPr>
            <a:r>
              <a:rPr lang="en-US" sz="2200" dirty="0"/>
              <a:t>Ordination of deacons bestows on them important functions in the ministry of the Word, divine worship, pastoral governance, and the service of charity and good works. </a:t>
            </a:r>
          </a:p>
          <a:p>
            <a:pPr marL="231775" indent="-231775">
              <a:lnSpc>
                <a:spcPct val="114000"/>
              </a:lnSpc>
              <a:spcBef>
                <a:spcPts val="0"/>
              </a:spcBef>
            </a:pPr>
            <a:r>
              <a:rPr lang="en-US" sz="2200" dirty="0"/>
              <a:t>Their service includes assisting at the liturgy, distributing Communion, baptizing, assisting</a:t>
            </a:r>
            <a:br>
              <a:rPr lang="en-US" sz="2200" dirty="0"/>
            </a:br>
            <a:r>
              <a:rPr lang="en-US" sz="2200" dirty="0"/>
              <a:t>at and blessing marriages, proclaiming the Gospel, preaching, presiding over funerals, and serving those who are in need.</a:t>
            </a:r>
          </a:p>
        </p:txBody>
      </p:sp>
      <p:pic>
        <p:nvPicPr>
          <p:cNvPr id="5" name="Picture 4" descr="A person wearing glasses&#10;&#10;Description automatically generated">
            <a:extLst>
              <a:ext uri="{FF2B5EF4-FFF2-40B4-BE49-F238E27FC236}">
                <a16:creationId xmlns:a16="http://schemas.microsoft.com/office/drawing/2014/main" id="{648403BB-3FDF-4D3E-81E1-01AD6F3067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51" t="9234" r="2662" b="1077"/>
          <a:stretch/>
        </p:blipFill>
        <p:spPr>
          <a:xfrm>
            <a:off x="0" y="1805152"/>
            <a:ext cx="2248365" cy="3300248"/>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2480-EC7A-43A2-AFCA-BF7A40763042}"/>
              </a:ext>
            </a:extLst>
          </p:cNvPr>
          <p:cNvSpPr>
            <a:spLocks noGrp="1"/>
          </p:cNvSpPr>
          <p:nvPr>
            <p:ph type="title"/>
          </p:nvPr>
        </p:nvSpPr>
        <p:spPr>
          <a:xfrm>
            <a:off x="1066800" y="914400"/>
            <a:ext cx="6477000" cy="914400"/>
          </a:xfrm>
        </p:spPr>
        <p:txBody>
          <a:bodyPr/>
          <a:lstStyle/>
          <a:p>
            <a:r>
              <a:rPr lang="en-US" dirty="0"/>
              <a:t>The Graces of the Sacrament</a:t>
            </a:r>
          </a:p>
        </p:txBody>
      </p:sp>
      <p:sp>
        <p:nvSpPr>
          <p:cNvPr id="3" name="Content Placeholder 2">
            <a:extLst>
              <a:ext uri="{FF2B5EF4-FFF2-40B4-BE49-F238E27FC236}">
                <a16:creationId xmlns:a16="http://schemas.microsoft.com/office/drawing/2014/main" id="{F0175413-FBB1-4112-97E8-E419A607571B}"/>
              </a:ext>
            </a:extLst>
          </p:cNvPr>
          <p:cNvSpPr>
            <a:spLocks noGrp="1"/>
          </p:cNvSpPr>
          <p:nvPr>
            <p:ph idx="1"/>
          </p:nvPr>
        </p:nvSpPr>
        <p:spPr>
          <a:xfrm>
            <a:off x="1095702" y="1676400"/>
            <a:ext cx="7286297" cy="3581400"/>
          </a:xfrm>
        </p:spPr>
        <p:txBody>
          <a:bodyPr>
            <a:normAutofit/>
          </a:bodyPr>
          <a:lstStyle/>
          <a:p>
            <a:pPr marL="231775" indent="-231775">
              <a:lnSpc>
                <a:spcPct val="114000"/>
              </a:lnSpc>
              <a:spcBef>
                <a:spcPts val="0"/>
              </a:spcBef>
            </a:pPr>
            <a:r>
              <a:rPr lang="en-US" dirty="0"/>
              <a:t>The special grace of this sacrament for the bishop is the grace of strength—strength to govern and guide; strength to love all, especially those in need; and strength to proclaim the Gospel to all.</a:t>
            </a:r>
          </a:p>
          <a:p>
            <a:pPr marL="231775" indent="-231775">
              <a:lnSpc>
                <a:spcPct val="114000"/>
              </a:lnSpc>
              <a:spcBef>
                <a:spcPts val="0"/>
              </a:spcBef>
            </a:pPr>
            <a:r>
              <a:rPr lang="en-US" dirty="0"/>
              <a:t>The bishop is given strength to be a role model and to lead the people to the Eucharist.</a:t>
            </a:r>
          </a:p>
          <a:p>
            <a:pPr marL="231775" indent="-231775">
              <a:lnSpc>
                <a:spcPct val="114000"/>
              </a:lnSpc>
              <a:spcBef>
                <a:spcPts val="0"/>
              </a:spcBef>
            </a:pPr>
            <a:r>
              <a:rPr lang="en-US" dirty="0"/>
              <a:t>The bishop, as a shepherd who leads his flock, receives strength to give his life for his sheep. </a:t>
            </a:r>
          </a:p>
        </p:txBody>
      </p:sp>
    </p:spTree>
    <p:extLst>
      <p:ext uri="{BB962C8B-B14F-4D97-AF65-F5344CB8AC3E}">
        <p14:creationId xmlns:p14="http://schemas.microsoft.com/office/powerpoint/2010/main" val="269901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6BD4F-9082-4FED-B836-D6306A52E512}"/>
              </a:ext>
            </a:extLst>
          </p:cNvPr>
          <p:cNvSpPr>
            <a:spLocks noGrp="1"/>
          </p:cNvSpPr>
          <p:nvPr>
            <p:ph type="title"/>
          </p:nvPr>
        </p:nvSpPr>
        <p:spPr>
          <a:xfrm>
            <a:off x="1066800" y="980198"/>
            <a:ext cx="8229600" cy="457200"/>
          </a:xfrm>
        </p:spPr>
        <p:txBody>
          <a:bodyPr>
            <a:normAutofit/>
          </a:bodyPr>
          <a:lstStyle/>
          <a:p>
            <a:r>
              <a:rPr lang="en-US" sz="2000" dirty="0"/>
              <a:t>The Graces of the Sacrament (continued)</a:t>
            </a:r>
          </a:p>
        </p:txBody>
      </p:sp>
      <p:sp>
        <p:nvSpPr>
          <p:cNvPr id="3" name="Content Placeholder 2">
            <a:extLst>
              <a:ext uri="{FF2B5EF4-FFF2-40B4-BE49-F238E27FC236}">
                <a16:creationId xmlns:a16="http://schemas.microsoft.com/office/drawing/2014/main" id="{25A4A637-58BB-4C20-9E63-63F98FFD8564}"/>
              </a:ext>
            </a:extLst>
          </p:cNvPr>
          <p:cNvSpPr>
            <a:spLocks noGrp="1"/>
          </p:cNvSpPr>
          <p:nvPr>
            <p:ph idx="1"/>
          </p:nvPr>
        </p:nvSpPr>
        <p:spPr>
          <a:xfrm>
            <a:off x="1066800" y="1752600"/>
            <a:ext cx="7315200" cy="3916363"/>
          </a:xfrm>
        </p:spPr>
        <p:txBody>
          <a:bodyPr>
            <a:noAutofit/>
          </a:bodyPr>
          <a:lstStyle/>
          <a:p>
            <a:pPr marL="231775" indent="-231775">
              <a:lnSpc>
                <a:spcPct val="114000"/>
              </a:lnSpc>
              <a:spcBef>
                <a:spcPts val="0"/>
              </a:spcBef>
            </a:pPr>
            <a:r>
              <a:rPr lang="en-US" dirty="0"/>
              <a:t>The grace for priests includes worthiness to stand before the altar without reproach, to preach the Gospel, to fulfill the ministry of God’s Word, and</a:t>
            </a:r>
            <a:br>
              <a:rPr lang="en-US" dirty="0"/>
            </a:br>
            <a:r>
              <a:rPr lang="en-US" dirty="0"/>
              <a:t>to offer spiritual gifts and sacrifices.</a:t>
            </a:r>
          </a:p>
          <a:p>
            <a:pPr marL="231775" indent="-231775">
              <a:lnSpc>
                <a:spcPct val="114000"/>
              </a:lnSpc>
              <a:spcBef>
                <a:spcPts val="0"/>
              </a:spcBef>
            </a:pPr>
            <a:r>
              <a:rPr lang="en-US" dirty="0"/>
              <a:t>The sacramental grace for deacons is a wholehearted commitment to the People of God. Deacons cooperate with the bishop and priests</a:t>
            </a:r>
            <a:br>
              <a:rPr lang="en-US" dirty="0"/>
            </a:br>
            <a:r>
              <a:rPr lang="en-US" dirty="0"/>
              <a:t>to offer service in the liturgy, proclaim the Word</a:t>
            </a:r>
            <a:br>
              <a:rPr lang="en-US" dirty="0"/>
            </a:br>
            <a:r>
              <a:rPr lang="en-US" dirty="0"/>
              <a:t>of God, and reach out to those in need. </a:t>
            </a:r>
          </a:p>
        </p:txBody>
      </p:sp>
    </p:spTree>
    <p:extLst>
      <p:ext uri="{BB962C8B-B14F-4D97-AF65-F5344CB8AC3E}">
        <p14:creationId xmlns:p14="http://schemas.microsoft.com/office/powerpoint/2010/main" val="2835950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914400"/>
            <a:ext cx="8229600" cy="1371600"/>
          </a:xfrm>
        </p:spPr>
        <p:txBody>
          <a:bodyPr anchor="ctr">
            <a:normAutofit/>
          </a:bodyPr>
          <a:lstStyle/>
          <a:p>
            <a:pPr algn="ctr"/>
            <a:r>
              <a:rPr lang="en-US" sz="2400" dirty="0"/>
              <a:t>Chapter Focus Question:</a:t>
            </a:r>
            <a:br>
              <a:rPr lang="en-US" dirty="0"/>
            </a:br>
            <a:r>
              <a:rPr lang="en-US" sz="3200" dirty="0"/>
              <a:t>Why can only men be ordained?</a:t>
            </a:r>
          </a:p>
        </p:txBody>
      </p:sp>
      <p:pic>
        <p:nvPicPr>
          <p:cNvPr id="7" name="Picture 6" descr="A group of people in a room&#10;&#10;Description automatically generated">
            <a:extLst>
              <a:ext uri="{FF2B5EF4-FFF2-40B4-BE49-F238E27FC236}">
                <a16:creationId xmlns:a16="http://schemas.microsoft.com/office/drawing/2014/main" id="{A62D075C-731F-4F4E-8B3D-4C6380ECE656}"/>
              </a:ext>
            </a:extLst>
          </p:cNvPr>
          <p:cNvPicPr>
            <a:picLocks noChangeAspect="1"/>
          </p:cNvPicPr>
          <p:nvPr/>
        </p:nvPicPr>
        <p:blipFill rotWithShape="1">
          <a:blip r:embed="rId3">
            <a:extLst>
              <a:ext uri="{28A0092B-C50C-407E-A947-70E740481C1C}">
                <a14:useLocalDpi xmlns:a14="http://schemas.microsoft.com/office/drawing/2010/main" val="0"/>
              </a:ext>
            </a:extLst>
          </a:blip>
          <a:srcRect t="3704" b="21558"/>
          <a:stretch/>
        </p:blipFill>
        <p:spPr>
          <a:xfrm>
            <a:off x="2776903" y="2301766"/>
            <a:ext cx="3590193" cy="40228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1082566" y="1652752"/>
            <a:ext cx="7832834" cy="5586248"/>
          </a:xfrm>
        </p:spPr>
        <p:txBody>
          <a:bodyPr>
            <a:normAutofit/>
          </a:bodyPr>
          <a:lstStyle/>
          <a:p>
            <a:pPr marL="0" indent="0">
              <a:lnSpc>
                <a:spcPct val="114000"/>
              </a:lnSpc>
              <a:spcBef>
                <a:spcPts val="0"/>
              </a:spcBef>
              <a:buNone/>
            </a:pPr>
            <a:r>
              <a:rPr lang="en-US" sz="2200" dirty="0"/>
              <a:t>God calls everyone to ministry, to holiness, to Christian witness. How can you figure out what vocation God </a:t>
            </a:r>
            <a:br>
              <a:rPr lang="en-US" sz="2200" dirty="0"/>
            </a:br>
            <a:r>
              <a:rPr lang="en-US" sz="2200" dirty="0"/>
              <a:t>is calling you to?</a:t>
            </a:r>
          </a:p>
          <a:p>
            <a:pPr marL="231775" indent="-231775">
              <a:lnSpc>
                <a:spcPct val="114000"/>
              </a:lnSpc>
              <a:spcBef>
                <a:spcPts val="0"/>
              </a:spcBef>
            </a:pPr>
            <a:r>
              <a:rPr lang="en-US" sz="2200" dirty="0"/>
              <a:t>Trust that God wants you</a:t>
            </a:r>
            <a:br>
              <a:rPr lang="en-US" sz="2200" dirty="0"/>
            </a:br>
            <a:r>
              <a:rPr lang="en-US" sz="2200" dirty="0"/>
              <a:t>to discover your vocation.</a:t>
            </a:r>
          </a:p>
          <a:p>
            <a:pPr marL="231775" indent="-231775">
              <a:lnSpc>
                <a:spcPct val="114000"/>
              </a:lnSpc>
              <a:spcBef>
                <a:spcPts val="0"/>
              </a:spcBef>
            </a:pPr>
            <a:r>
              <a:rPr lang="en-US" sz="2200" dirty="0"/>
              <a:t>Look for clues.</a:t>
            </a:r>
          </a:p>
          <a:p>
            <a:pPr marL="231775" indent="-231775">
              <a:lnSpc>
                <a:spcPct val="114000"/>
              </a:lnSpc>
              <a:spcBef>
                <a:spcPts val="0"/>
              </a:spcBef>
            </a:pPr>
            <a:r>
              <a:rPr lang="en-US" sz="2200" dirty="0"/>
              <a:t>Serve God in any way you can.</a:t>
            </a:r>
          </a:p>
          <a:p>
            <a:pPr marL="231775" indent="-231775">
              <a:lnSpc>
                <a:spcPct val="114000"/>
              </a:lnSpc>
              <a:spcBef>
                <a:spcPts val="0"/>
              </a:spcBef>
            </a:pPr>
            <a:r>
              <a:rPr lang="en-US" sz="2200" dirty="0"/>
              <a:t>Spend time with people you admire.</a:t>
            </a:r>
          </a:p>
          <a:p>
            <a:pPr marL="231775" indent="-231775">
              <a:lnSpc>
                <a:spcPct val="114000"/>
              </a:lnSpc>
              <a:spcBef>
                <a:spcPts val="0"/>
              </a:spcBef>
            </a:pPr>
            <a:r>
              <a:rPr lang="en-US" sz="2200" dirty="0"/>
              <a:t>Seek out a spiritual director who </a:t>
            </a:r>
            <a:br>
              <a:rPr lang="en-US" sz="2200" dirty="0"/>
            </a:br>
            <a:r>
              <a:rPr lang="en-US" sz="2200" dirty="0"/>
              <a:t>can guide you through a prayerful </a:t>
            </a:r>
            <a:br>
              <a:rPr lang="en-US" sz="2200" dirty="0"/>
            </a:br>
            <a:r>
              <a:rPr lang="en-US" sz="2200" dirty="0"/>
              <a:t>process of discovering God’s will </a:t>
            </a:r>
            <a:br>
              <a:rPr lang="en-US" sz="2200" dirty="0"/>
            </a:br>
            <a:r>
              <a:rPr lang="en-US" sz="2200" dirty="0"/>
              <a:t>for you. </a:t>
            </a:r>
          </a:p>
        </p:txBody>
      </p:sp>
      <p:sp>
        <p:nvSpPr>
          <p:cNvPr id="5" name="Title 4"/>
          <p:cNvSpPr>
            <a:spLocks noGrp="1"/>
          </p:cNvSpPr>
          <p:nvPr>
            <p:ph type="body" sz="quarter" idx="12"/>
          </p:nvPr>
        </p:nvSpPr>
        <p:spPr>
          <a:xfrm>
            <a:off x="1066800" y="1014249"/>
            <a:ext cx="7315200" cy="609600"/>
          </a:xfrm>
        </p:spPr>
        <p:txBody>
          <a:bodyPr>
            <a:normAutofit/>
          </a:bodyPr>
          <a:lstStyle/>
          <a:p>
            <a:r>
              <a:rPr lang="en-US" dirty="0"/>
              <a:t>Consecrated to God’s People</a:t>
            </a:r>
          </a:p>
        </p:txBody>
      </p:sp>
      <p:pic>
        <p:nvPicPr>
          <p:cNvPr id="3" name="Picture 2" descr="A person standing in front of a sunset&#10;&#10;Description automatically generated">
            <a:extLst>
              <a:ext uri="{FF2B5EF4-FFF2-40B4-BE49-F238E27FC236}">
                <a16:creationId xmlns:a16="http://schemas.microsoft.com/office/drawing/2014/main" id="{A5FF2841-002B-44B2-B955-555AD9398F5A}"/>
              </a:ext>
            </a:extLst>
          </p:cNvPr>
          <p:cNvPicPr>
            <a:picLocks noChangeAspect="1"/>
          </p:cNvPicPr>
          <p:nvPr/>
        </p:nvPicPr>
        <p:blipFill rotWithShape="1">
          <a:blip r:embed="rId3">
            <a:extLst>
              <a:ext uri="{28A0092B-C50C-407E-A947-70E740481C1C}">
                <a14:useLocalDpi xmlns:a14="http://schemas.microsoft.com/office/drawing/2010/main" val="0"/>
              </a:ext>
            </a:extLst>
          </a:blip>
          <a:srcRect l="29129" t="5250" r="8719"/>
          <a:stretch/>
        </p:blipFill>
        <p:spPr>
          <a:xfrm>
            <a:off x="6019801" y="2857500"/>
            <a:ext cx="3124200" cy="317675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441" y="990600"/>
            <a:ext cx="8229600" cy="533400"/>
          </a:xfrm>
        </p:spPr>
        <p:txBody>
          <a:bodyPr/>
          <a:lstStyle/>
          <a:p>
            <a:r>
              <a:rPr lang="en-US" dirty="0"/>
              <a:t>Called to Servant Leadership</a:t>
            </a:r>
          </a:p>
        </p:txBody>
      </p:sp>
      <p:sp>
        <p:nvSpPr>
          <p:cNvPr id="3" name="Content Placeholder 2"/>
          <p:cNvSpPr>
            <a:spLocks noGrp="1"/>
          </p:cNvSpPr>
          <p:nvPr>
            <p:ph idx="1"/>
          </p:nvPr>
        </p:nvSpPr>
        <p:spPr>
          <a:xfrm>
            <a:off x="964324" y="1600200"/>
            <a:ext cx="7570076" cy="4876800"/>
          </a:xfrm>
        </p:spPr>
        <p:txBody>
          <a:bodyPr>
            <a:normAutofit/>
          </a:bodyPr>
          <a:lstStyle/>
          <a:p>
            <a:pPr marL="231775" indent="-231775">
              <a:lnSpc>
                <a:spcPct val="114000"/>
              </a:lnSpc>
              <a:spcBef>
                <a:spcPts val="0"/>
              </a:spcBef>
            </a:pPr>
            <a:r>
              <a:rPr lang="en-US" dirty="0"/>
              <a:t>The ministerial priesthood gives a sacred power through the Sacrament of Holy Orders to serve the Church, helping all of us to fulfill our baptismal call.</a:t>
            </a:r>
          </a:p>
          <a:p>
            <a:pPr marL="231775" indent="-231775">
              <a:lnSpc>
                <a:spcPct val="114000"/>
              </a:lnSpc>
              <a:spcBef>
                <a:spcPts val="0"/>
              </a:spcBef>
            </a:pPr>
            <a:r>
              <a:rPr lang="en-US" dirty="0"/>
              <a:t>This ministry serves the People of God in the name of Christ.</a:t>
            </a:r>
          </a:p>
          <a:p>
            <a:pPr marL="231775" indent="-231775">
              <a:lnSpc>
                <a:spcPct val="114000"/>
              </a:lnSpc>
              <a:spcBef>
                <a:spcPts val="0"/>
              </a:spcBef>
            </a:pPr>
            <a:r>
              <a:rPr lang="en-US" dirty="0"/>
              <a:t>Those ordained to the </a:t>
            </a:r>
            <a:br>
              <a:rPr lang="en-US" dirty="0"/>
            </a:br>
            <a:r>
              <a:rPr lang="en-US" dirty="0"/>
              <a:t>priesthood are called</a:t>
            </a:r>
            <a:br>
              <a:rPr lang="en-US" dirty="0"/>
            </a:br>
            <a:r>
              <a:rPr lang="en-US" dirty="0"/>
              <a:t>to be “servant leaders”:</a:t>
            </a:r>
            <a:br>
              <a:rPr lang="en-US" dirty="0"/>
            </a:br>
            <a:r>
              <a:rPr lang="en-US" dirty="0"/>
              <a:t>to serve and lead the</a:t>
            </a:r>
            <a:br>
              <a:rPr lang="en-US" dirty="0"/>
            </a:br>
            <a:r>
              <a:rPr lang="en-US" dirty="0"/>
              <a:t>Church.</a:t>
            </a:r>
          </a:p>
          <a:p>
            <a:pPr marL="0" indent="0">
              <a:buNone/>
            </a:pPr>
            <a:endParaRPr lang="en-US" dirty="0"/>
          </a:p>
        </p:txBody>
      </p:sp>
      <p:pic>
        <p:nvPicPr>
          <p:cNvPr id="5" name="Picture 4" descr="A picture containing person, indoor, table, person&#10;&#10;Description automatically generated">
            <a:extLst>
              <a:ext uri="{FF2B5EF4-FFF2-40B4-BE49-F238E27FC236}">
                <a16:creationId xmlns:a16="http://schemas.microsoft.com/office/drawing/2014/main" id="{1F5BA122-C515-4B78-BC91-294F7F60E04E}"/>
              </a:ext>
            </a:extLst>
          </p:cNvPr>
          <p:cNvPicPr>
            <a:picLocks noChangeAspect="1"/>
          </p:cNvPicPr>
          <p:nvPr/>
        </p:nvPicPr>
        <p:blipFill rotWithShape="1">
          <a:blip r:embed="rId3">
            <a:extLst>
              <a:ext uri="{28A0092B-C50C-407E-A947-70E740481C1C}">
                <a14:useLocalDpi xmlns:a14="http://schemas.microsoft.com/office/drawing/2010/main" val="0"/>
              </a:ext>
            </a:extLst>
          </a:blip>
          <a:srcRect l="13011" t="7317" r="897" b="7317"/>
          <a:stretch/>
        </p:blipFill>
        <p:spPr>
          <a:xfrm>
            <a:off x="5105401" y="3505200"/>
            <a:ext cx="4038600" cy="2667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lstStyle/>
          <a:p>
            <a:r>
              <a:rPr lang="en-US" dirty="0"/>
              <a:t>Ordination</a:t>
            </a:r>
          </a:p>
        </p:txBody>
      </p:sp>
      <p:sp>
        <p:nvSpPr>
          <p:cNvPr id="3" name="Content Placeholder 2"/>
          <p:cNvSpPr>
            <a:spLocks noGrp="1"/>
          </p:cNvSpPr>
          <p:nvPr>
            <p:ph idx="1"/>
          </p:nvPr>
        </p:nvSpPr>
        <p:spPr>
          <a:xfrm>
            <a:off x="914400" y="1681655"/>
            <a:ext cx="7924800" cy="4373563"/>
          </a:xfrm>
        </p:spPr>
        <p:txBody>
          <a:bodyPr>
            <a:normAutofit/>
          </a:bodyPr>
          <a:lstStyle/>
          <a:p>
            <a:pPr marL="231775" indent="-231775">
              <a:lnSpc>
                <a:spcPct val="114000"/>
              </a:lnSpc>
              <a:spcBef>
                <a:spcPts val="0"/>
              </a:spcBef>
            </a:pPr>
            <a:r>
              <a:rPr lang="en-US" dirty="0"/>
              <a:t>The Sacrament of Holy Orders is the sacrament by which baptized men are ordained for permanent ministry in the Church as bishops, priests, or deacons.</a:t>
            </a:r>
          </a:p>
          <a:p>
            <a:pPr marL="231775" indent="-231775">
              <a:lnSpc>
                <a:spcPct val="114000"/>
              </a:lnSpc>
              <a:spcBef>
                <a:spcPts val="0"/>
              </a:spcBef>
            </a:pPr>
            <a:r>
              <a:rPr lang="en-US" dirty="0"/>
              <a:t>The rites of ordination </a:t>
            </a:r>
            <a:br>
              <a:rPr lang="en-US" dirty="0"/>
            </a:br>
            <a:r>
              <a:rPr lang="en-US" dirty="0"/>
              <a:t>for bishops, priests, </a:t>
            </a:r>
            <a:br>
              <a:rPr lang="en-US" dirty="0"/>
            </a:br>
            <a:r>
              <a:rPr lang="en-US" dirty="0"/>
              <a:t>and deacons include </a:t>
            </a:r>
            <a:br>
              <a:rPr lang="en-US" dirty="0"/>
            </a:br>
            <a:r>
              <a:rPr lang="en-US" dirty="0"/>
              <a:t>references to the </a:t>
            </a:r>
            <a:br>
              <a:rPr lang="en-US" dirty="0"/>
            </a:br>
            <a:r>
              <a:rPr lang="en-US" dirty="0"/>
              <a:t>priesthood of the </a:t>
            </a:r>
            <a:br>
              <a:rPr lang="en-US" dirty="0"/>
            </a:br>
            <a:r>
              <a:rPr lang="en-US" dirty="0"/>
              <a:t>Old Covenant.</a:t>
            </a:r>
          </a:p>
        </p:txBody>
      </p:sp>
      <p:pic>
        <p:nvPicPr>
          <p:cNvPr id="6" name="Picture 5" descr="A group of people standing in a room&#10;&#10;Description automatically generated">
            <a:extLst>
              <a:ext uri="{FF2B5EF4-FFF2-40B4-BE49-F238E27FC236}">
                <a16:creationId xmlns:a16="http://schemas.microsoft.com/office/drawing/2014/main" id="{5A758FE0-D21E-46F5-B927-CA7CAD5AABC9}"/>
              </a:ext>
            </a:extLst>
          </p:cNvPr>
          <p:cNvPicPr>
            <a:picLocks noChangeAspect="1"/>
          </p:cNvPicPr>
          <p:nvPr/>
        </p:nvPicPr>
        <p:blipFill rotWithShape="1">
          <a:blip r:embed="rId3">
            <a:extLst>
              <a:ext uri="{28A0092B-C50C-407E-A947-70E740481C1C}">
                <a14:useLocalDpi xmlns:a14="http://schemas.microsoft.com/office/drawing/2010/main" val="0"/>
              </a:ext>
            </a:extLst>
          </a:blip>
          <a:srcRect l="10076" t="15106" r="3561" b="-121"/>
          <a:stretch/>
        </p:blipFill>
        <p:spPr>
          <a:xfrm>
            <a:off x="4571999" y="3124200"/>
            <a:ext cx="4572001" cy="300196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8229600" cy="990600"/>
          </a:xfrm>
        </p:spPr>
        <p:txBody>
          <a:bodyPr>
            <a:normAutofit/>
          </a:bodyPr>
          <a:lstStyle/>
          <a:p>
            <a:r>
              <a:rPr lang="en-US" dirty="0"/>
              <a:t>Jesus Fulfills the Old Covenant</a:t>
            </a:r>
          </a:p>
        </p:txBody>
      </p:sp>
      <p:sp>
        <p:nvSpPr>
          <p:cNvPr id="3" name="Content Placeholder 2"/>
          <p:cNvSpPr>
            <a:spLocks noGrp="1"/>
          </p:cNvSpPr>
          <p:nvPr>
            <p:ph idx="1"/>
          </p:nvPr>
        </p:nvSpPr>
        <p:spPr>
          <a:xfrm>
            <a:off x="914400" y="1752600"/>
            <a:ext cx="5486400" cy="4038599"/>
          </a:xfrm>
        </p:spPr>
        <p:txBody>
          <a:bodyPr>
            <a:noAutofit/>
          </a:bodyPr>
          <a:lstStyle/>
          <a:p>
            <a:pPr marL="231775" indent="-231775">
              <a:lnSpc>
                <a:spcPct val="114000"/>
              </a:lnSpc>
              <a:spcBef>
                <a:spcPts val="0"/>
              </a:spcBef>
            </a:pPr>
            <a:r>
              <a:rPr lang="en-US" dirty="0"/>
              <a:t>Jesus Christ fulfilled the </a:t>
            </a:r>
            <a:br>
              <a:rPr lang="en-US" dirty="0"/>
            </a:br>
            <a:r>
              <a:rPr lang="en-US" dirty="0"/>
              <a:t>priesthood of the Old Covenant through his institution of the Sacrament of Holy Orders. </a:t>
            </a:r>
          </a:p>
          <a:p>
            <a:pPr marL="231775" indent="-231775">
              <a:lnSpc>
                <a:spcPct val="114000"/>
              </a:lnSpc>
              <a:spcBef>
                <a:spcPts val="0"/>
              </a:spcBef>
            </a:pPr>
            <a:r>
              <a:rPr lang="en-US" dirty="0"/>
              <a:t>His sacrifice was not the blood </a:t>
            </a:r>
            <a:br>
              <a:rPr lang="en-US" dirty="0"/>
            </a:br>
            <a:r>
              <a:rPr lang="en-US" dirty="0"/>
              <a:t>of lambs, but his own blood.</a:t>
            </a:r>
          </a:p>
          <a:p>
            <a:pPr marL="231775" indent="-231775">
              <a:lnSpc>
                <a:spcPct val="114000"/>
              </a:lnSpc>
              <a:spcBef>
                <a:spcPts val="0"/>
              </a:spcBef>
            </a:pPr>
            <a:r>
              <a:rPr lang="en-US" dirty="0"/>
              <a:t>The institution of the Sacrament </a:t>
            </a:r>
            <a:br>
              <a:rPr lang="en-US" dirty="0"/>
            </a:br>
            <a:r>
              <a:rPr lang="en-US" dirty="0"/>
              <a:t>of Holy Orders flows from Jesus’ institution of the Church. </a:t>
            </a:r>
          </a:p>
          <a:p>
            <a:pPr>
              <a:lnSpc>
                <a:spcPct val="124000"/>
              </a:lnSpc>
              <a:spcBef>
                <a:spcPts val="0"/>
              </a:spcBef>
            </a:pPr>
            <a:endParaRPr lang="en-US" dirty="0"/>
          </a:p>
        </p:txBody>
      </p:sp>
      <p:pic>
        <p:nvPicPr>
          <p:cNvPr id="5" name="Picture 4" descr="A painting of a person&#10;&#10;Description automatically generated">
            <a:extLst>
              <a:ext uri="{FF2B5EF4-FFF2-40B4-BE49-F238E27FC236}">
                <a16:creationId xmlns:a16="http://schemas.microsoft.com/office/drawing/2014/main" id="{2D9F4B0B-2718-47A1-805A-C4641AA126A5}"/>
              </a:ext>
            </a:extLst>
          </p:cNvPr>
          <p:cNvPicPr>
            <a:picLocks noChangeAspect="1"/>
          </p:cNvPicPr>
          <p:nvPr/>
        </p:nvPicPr>
        <p:blipFill rotWithShape="1">
          <a:blip r:embed="rId3">
            <a:extLst>
              <a:ext uri="{28A0092B-C50C-407E-A947-70E740481C1C}">
                <a14:useLocalDpi xmlns:a14="http://schemas.microsoft.com/office/drawing/2010/main" val="0"/>
              </a:ext>
            </a:extLst>
          </a:blip>
          <a:srcRect b="3495"/>
          <a:stretch/>
        </p:blipFill>
        <p:spPr>
          <a:xfrm>
            <a:off x="5890673" y="1828800"/>
            <a:ext cx="3253327" cy="434849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lstStyle/>
          <a:p>
            <a:r>
              <a:rPr lang="en-US" dirty="0"/>
              <a:t>The Priesthood of the New Covenant</a:t>
            </a:r>
          </a:p>
        </p:txBody>
      </p:sp>
      <p:sp>
        <p:nvSpPr>
          <p:cNvPr id="3" name="Content Placeholder 2"/>
          <p:cNvSpPr>
            <a:spLocks noGrp="1"/>
          </p:cNvSpPr>
          <p:nvPr>
            <p:ph idx="1"/>
          </p:nvPr>
        </p:nvSpPr>
        <p:spPr>
          <a:xfrm>
            <a:off x="3086100" y="1558622"/>
            <a:ext cx="5562600" cy="4572000"/>
          </a:xfrm>
        </p:spPr>
        <p:txBody>
          <a:bodyPr>
            <a:noAutofit/>
          </a:bodyPr>
          <a:lstStyle/>
          <a:p>
            <a:pPr marL="231775" indent="-231775">
              <a:lnSpc>
                <a:spcPct val="114000"/>
              </a:lnSpc>
              <a:spcBef>
                <a:spcPts val="0"/>
              </a:spcBef>
            </a:pPr>
            <a:r>
              <a:rPr lang="en-US" dirty="0"/>
              <a:t>After the Resurrection of Christ, the Apostles understood that everything the priesthood of the Old Testament pointed toward found its fulfillment in Jesus Christ. </a:t>
            </a:r>
          </a:p>
          <a:p>
            <a:pPr marL="231775" indent="-231775">
              <a:lnSpc>
                <a:spcPct val="114000"/>
              </a:lnSpc>
              <a:spcBef>
                <a:spcPts val="0"/>
              </a:spcBef>
            </a:pPr>
            <a:r>
              <a:rPr lang="en-US" dirty="0"/>
              <a:t>Because we are baptized, we all participate in the one priesthood of Christ. Yet each bishop and priest participates in this priesthood in a unique, ministerial way.</a:t>
            </a:r>
          </a:p>
        </p:txBody>
      </p:sp>
      <p:pic>
        <p:nvPicPr>
          <p:cNvPr id="5" name="Picture 4" descr="A person posing for the camera&#10;&#10;Description automatically generated">
            <a:extLst>
              <a:ext uri="{FF2B5EF4-FFF2-40B4-BE49-F238E27FC236}">
                <a16:creationId xmlns:a16="http://schemas.microsoft.com/office/drawing/2014/main" id="{92C0FC71-9CEB-4599-A68B-62E5682A75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32194"/>
            <a:ext cx="2819400" cy="372936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lstStyle/>
          <a:p>
            <a:r>
              <a:rPr lang="en-US" dirty="0"/>
              <a:t>Ministerial Priesthood</a:t>
            </a:r>
          </a:p>
        </p:txBody>
      </p:sp>
      <p:sp>
        <p:nvSpPr>
          <p:cNvPr id="3" name="Content Placeholder 2"/>
          <p:cNvSpPr>
            <a:spLocks noGrp="1"/>
          </p:cNvSpPr>
          <p:nvPr>
            <p:ph idx="1"/>
          </p:nvPr>
        </p:nvSpPr>
        <p:spPr>
          <a:xfrm>
            <a:off x="914400" y="1447800"/>
            <a:ext cx="7772400" cy="4495800"/>
          </a:xfrm>
        </p:spPr>
        <p:txBody>
          <a:bodyPr>
            <a:noAutofit/>
          </a:bodyPr>
          <a:lstStyle/>
          <a:p>
            <a:pPr marL="231775" indent="-231775">
              <a:lnSpc>
                <a:spcPct val="114000"/>
              </a:lnSpc>
              <a:spcBef>
                <a:spcPts val="0"/>
              </a:spcBef>
            </a:pPr>
            <a:r>
              <a:rPr lang="en-US" dirty="0"/>
              <a:t>Bishops and priests serve in ways that no one else can, but the same can be said for those who are called to married life or the consecrated life. </a:t>
            </a:r>
          </a:p>
          <a:p>
            <a:pPr marL="231775" indent="-231775">
              <a:lnSpc>
                <a:spcPct val="114000"/>
              </a:lnSpc>
              <a:spcBef>
                <a:spcPts val="0"/>
              </a:spcBef>
            </a:pPr>
            <a:r>
              <a:rPr lang="en-US" dirty="0"/>
              <a:t>Each vocation has its own responsibility, honor, </a:t>
            </a:r>
            <a:br>
              <a:rPr lang="en-US" dirty="0"/>
            </a:br>
            <a:r>
              <a:rPr lang="en-US" dirty="0"/>
              <a:t>and importance—none is more valuable than the next. </a:t>
            </a:r>
          </a:p>
          <a:p>
            <a:pPr marL="231775" indent="-231775">
              <a:lnSpc>
                <a:spcPct val="114000"/>
              </a:lnSpc>
              <a:spcBef>
                <a:spcPts val="0"/>
              </a:spcBef>
            </a:pPr>
            <a:r>
              <a:rPr lang="en-US" dirty="0"/>
              <a:t>The ordained minister, </a:t>
            </a:r>
            <a:br>
              <a:rPr lang="en-US" dirty="0"/>
            </a:br>
            <a:r>
              <a:rPr lang="en-US" dirty="0"/>
              <a:t>through his service to </a:t>
            </a:r>
            <a:br>
              <a:rPr lang="en-US" dirty="0"/>
            </a:br>
            <a:r>
              <a:rPr lang="en-US" dirty="0"/>
              <a:t>God’s people, makes </a:t>
            </a:r>
            <a:br>
              <a:rPr lang="en-US" dirty="0"/>
            </a:br>
            <a:r>
              <a:rPr lang="en-US" dirty="0"/>
              <a:t>the presence of Christ </a:t>
            </a:r>
            <a:br>
              <a:rPr lang="en-US" dirty="0"/>
            </a:br>
            <a:r>
              <a:rPr lang="en-US" dirty="0"/>
              <a:t>visible. </a:t>
            </a:r>
          </a:p>
        </p:txBody>
      </p:sp>
      <p:pic>
        <p:nvPicPr>
          <p:cNvPr id="5" name="Picture 4" descr="A person standing on a table&#10;&#10;Description automatically generated">
            <a:extLst>
              <a:ext uri="{FF2B5EF4-FFF2-40B4-BE49-F238E27FC236}">
                <a16:creationId xmlns:a16="http://schemas.microsoft.com/office/drawing/2014/main" id="{344E24E5-DA84-4335-95E4-32707C2EC8C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335"/>
          <a:stretch/>
        </p:blipFill>
        <p:spPr>
          <a:xfrm>
            <a:off x="4493948" y="3657600"/>
            <a:ext cx="4060294" cy="2590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2697" y="1295400"/>
            <a:ext cx="8229600" cy="533400"/>
          </a:xfrm>
        </p:spPr>
        <p:txBody>
          <a:bodyPr/>
          <a:lstStyle/>
          <a:p>
            <a:r>
              <a:rPr lang="en-US" dirty="0"/>
              <a:t>How Can You Support Priests? </a:t>
            </a:r>
          </a:p>
        </p:txBody>
      </p:sp>
      <p:sp>
        <p:nvSpPr>
          <p:cNvPr id="3" name="Content Placeholder 2"/>
          <p:cNvSpPr>
            <a:spLocks noGrp="1"/>
          </p:cNvSpPr>
          <p:nvPr>
            <p:ph idx="1"/>
          </p:nvPr>
        </p:nvSpPr>
        <p:spPr>
          <a:xfrm>
            <a:off x="1371600" y="1981200"/>
            <a:ext cx="6629400" cy="4373563"/>
          </a:xfrm>
        </p:spPr>
        <p:txBody>
          <a:bodyPr>
            <a:normAutofit/>
          </a:bodyPr>
          <a:lstStyle/>
          <a:p>
            <a:pPr marL="400050" indent="-400050">
              <a:lnSpc>
                <a:spcPct val="114000"/>
              </a:lnSpc>
              <a:spcBef>
                <a:spcPts val="0"/>
              </a:spcBef>
              <a:buAutoNum type="arabicPeriod"/>
            </a:pPr>
            <a:r>
              <a:rPr lang="en-US" dirty="0"/>
              <a:t>Pray for your priests. Pray for wisdom, courage, and hope. </a:t>
            </a:r>
          </a:p>
          <a:p>
            <a:pPr marL="400050" indent="-400050">
              <a:lnSpc>
                <a:spcPct val="114000"/>
              </a:lnSpc>
              <a:spcBef>
                <a:spcPts val="0"/>
              </a:spcBef>
              <a:buAutoNum type="arabicPeriod"/>
            </a:pPr>
            <a:r>
              <a:rPr lang="en-US" dirty="0"/>
              <a:t>Invite your priests into your life. Talk to them after Mass, or invite them over for a meal. </a:t>
            </a:r>
          </a:p>
          <a:p>
            <a:pPr marL="400050" indent="-400050">
              <a:lnSpc>
                <a:spcPct val="114000"/>
              </a:lnSpc>
              <a:spcBef>
                <a:spcPts val="0"/>
              </a:spcBef>
              <a:buAutoNum type="arabicPeriod"/>
            </a:pPr>
            <a:r>
              <a:rPr lang="en-US" dirty="0"/>
              <a:t>Offer solutions, not just complaints. If you want more opportunities to participate in your parish, bring some options to the table. </a:t>
            </a:r>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TotalTime>
  <Words>1815</Words>
  <Application>Microsoft Office PowerPoint</Application>
  <PresentationFormat>On-screen Show (4:3)</PresentationFormat>
  <Paragraphs>120</Paragraphs>
  <Slides>17</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Courier New</vt:lpstr>
      <vt:lpstr>LIC Presentation template</vt:lpstr>
      <vt:lpstr>The Sacrament  of Holy Orders</vt:lpstr>
      <vt:lpstr>Chapter Focus Question: Why can only men be ordained?</vt:lpstr>
      <vt:lpstr>PowerPoint Presentation</vt:lpstr>
      <vt:lpstr>Called to Servant Leadership</vt:lpstr>
      <vt:lpstr>Ordination</vt:lpstr>
      <vt:lpstr>Jesus Fulfills the Old Covenant</vt:lpstr>
      <vt:lpstr>The Priesthood of the New Covenant</vt:lpstr>
      <vt:lpstr>Ministerial Priesthood</vt:lpstr>
      <vt:lpstr>How Can You Support Priests? </vt:lpstr>
      <vt:lpstr>The Degrees of Ordination</vt:lpstr>
      <vt:lpstr>The Degrees of Ordination (continued)</vt:lpstr>
      <vt:lpstr>Requirements for Ordination</vt:lpstr>
      <vt:lpstr>PowerPoint Presentation</vt:lpstr>
      <vt:lpstr>The Role of the Priest</vt:lpstr>
      <vt:lpstr>The Role of the Deacon</vt:lpstr>
      <vt:lpstr>The Graces of the Sacrament</vt:lpstr>
      <vt:lpstr>The Graces of the Sacrament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Sacrament  of Holy Orders</dc:title>
  <dc:creator>Ivy Wick</dc:creator>
  <cp:lastModifiedBy>Brooke</cp:lastModifiedBy>
  <cp:revision>36</cp:revision>
  <dcterms:created xsi:type="dcterms:W3CDTF">2020-11-19T20:31:55Z</dcterms:created>
  <dcterms:modified xsi:type="dcterms:W3CDTF">2020-12-04T21:49:34Z</dcterms:modified>
</cp:coreProperties>
</file>